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1" r:id="rId26"/>
    <p:sldId id="27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8D25A-DD2D-464C-AD5F-14194910C69F}" type="datetimeFigureOut">
              <a:rPr lang="en-AU" smtClean="0"/>
              <a:t>13/07/2020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F03C3-CE54-491D-8749-DFDC2BC6E2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9437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8D25A-DD2D-464C-AD5F-14194910C69F}" type="datetimeFigureOut">
              <a:rPr lang="en-AU" smtClean="0"/>
              <a:t>13/07/2020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F03C3-CE54-491D-8749-DFDC2BC6E2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4697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8D25A-DD2D-464C-AD5F-14194910C69F}" type="datetimeFigureOut">
              <a:rPr lang="en-AU" smtClean="0"/>
              <a:t>13/07/2020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F03C3-CE54-491D-8749-DFDC2BC6E2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1287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8D25A-DD2D-464C-AD5F-14194910C69F}" type="datetimeFigureOut">
              <a:rPr lang="en-AU" smtClean="0"/>
              <a:t>13/07/2020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F03C3-CE54-491D-8749-DFDC2BC6E2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4222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8D25A-DD2D-464C-AD5F-14194910C69F}" type="datetimeFigureOut">
              <a:rPr lang="en-AU" smtClean="0"/>
              <a:t>13/07/2020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F03C3-CE54-491D-8749-DFDC2BC6E2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79788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8D25A-DD2D-464C-AD5F-14194910C69F}" type="datetimeFigureOut">
              <a:rPr lang="en-AU" smtClean="0"/>
              <a:t>13/07/2020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F03C3-CE54-491D-8749-DFDC2BC6E2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3590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8D25A-DD2D-464C-AD5F-14194910C69F}" type="datetimeFigureOut">
              <a:rPr lang="en-AU" smtClean="0"/>
              <a:t>13/07/2020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F03C3-CE54-491D-8749-DFDC2BC6E2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2316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8D25A-DD2D-464C-AD5F-14194910C69F}" type="datetimeFigureOut">
              <a:rPr lang="en-AU" smtClean="0"/>
              <a:t>13/07/2020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F03C3-CE54-491D-8749-DFDC2BC6E2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80559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8D25A-DD2D-464C-AD5F-14194910C69F}" type="datetimeFigureOut">
              <a:rPr lang="en-AU" smtClean="0"/>
              <a:t>13/07/2020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F03C3-CE54-491D-8749-DFDC2BC6E2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89595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8D25A-DD2D-464C-AD5F-14194910C69F}" type="datetimeFigureOut">
              <a:rPr lang="en-AU" smtClean="0"/>
              <a:t>13/07/2020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F03C3-CE54-491D-8749-DFDC2BC6E2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7117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8D25A-DD2D-464C-AD5F-14194910C69F}" type="datetimeFigureOut">
              <a:rPr lang="en-AU" smtClean="0"/>
              <a:t>13/07/2020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F03C3-CE54-491D-8749-DFDC2BC6E2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8804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8D25A-DD2D-464C-AD5F-14194910C69F}" type="datetimeFigureOut">
              <a:rPr lang="en-AU" smtClean="0"/>
              <a:t>13/07/2020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F03C3-CE54-491D-8749-DFDC2BC6E2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6105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pYtWl0TtaKU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Cars of the Future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4341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38200" y="38438"/>
            <a:ext cx="109855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400" b="1" i="0" dirty="0" smtClean="0">
                <a:solidFill>
                  <a:srgbClr val="EF8061"/>
                </a:solidFill>
                <a:effectLst/>
                <a:latin typeface="Arial" panose="020B0604020202020204" pitchFamily="34" charset="0"/>
              </a:rPr>
              <a:t>internal combustion engine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causes a large amount of damage to the environment through both </a:t>
            </a:r>
            <a:r>
              <a:rPr lang="en-AU" sz="2400" b="1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fuel production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sz="2400" b="1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exhaust release.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is why people across the world are working to develop </a:t>
            </a:r>
            <a:r>
              <a:rPr lang="en-AU" sz="2400" b="1" i="0" dirty="0" smtClean="0">
                <a:solidFill>
                  <a:srgbClr val="F9CC59"/>
                </a:solidFill>
                <a:effectLst/>
                <a:latin typeface="Arial" panose="020B0604020202020204" pitchFamily="34" charset="0"/>
              </a:rPr>
              <a:t>new types of cars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take their energy from</a:t>
            </a:r>
            <a:r>
              <a:rPr lang="en-AU" sz="2400" b="1" i="0" dirty="0" smtClean="0">
                <a:solidFill>
                  <a:srgbClr val="0BAD7C"/>
                </a:solidFill>
                <a:effectLst/>
                <a:latin typeface="Arial" panose="020B0604020202020204" pitchFamily="34" charset="0"/>
              </a:rPr>
              <a:t> renewable, sustainable places.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194" name="Picture 2" descr="https://www.educationperfect.com/media/content/Science/1529964852.08431g/1529964851911-2076648317753288-8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447" y="3225800"/>
            <a:ext cx="5033328" cy="314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945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4000" y="786537"/>
            <a:ext cx="115951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0BAD7C"/>
                </a:solidFill>
                <a:effectLst/>
                <a:latin typeface="Arial" panose="020B0604020202020204" pitchFamily="34" charset="0"/>
              </a:rPr>
              <a:t>Clean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energy usually refers to energy sources with </a:t>
            </a:r>
            <a:r>
              <a:rPr lang="en-AU" sz="2400" b="1" i="0" dirty="0" smtClean="0">
                <a:solidFill>
                  <a:srgbClr val="0BAD7C"/>
                </a:solidFill>
                <a:effectLst/>
                <a:latin typeface="Arial" panose="020B0604020202020204" pitchFamily="34" charset="0"/>
              </a:rPr>
              <a:t>few environmental impacts.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Most methods of creating more "clean" cars involve the </a:t>
            </a:r>
            <a:r>
              <a:rPr lang="en-AU" sz="2400" b="1" i="0" dirty="0" smtClean="0">
                <a:solidFill>
                  <a:srgbClr val="47A9F7"/>
                </a:solidFill>
                <a:effectLst/>
                <a:latin typeface="Arial" panose="020B0604020202020204" pitchFamily="34" charset="0"/>
              </a:rPr>
              <a:t>fuel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car - after all, this is what produces the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dangerous gases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when it is combusted.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218" name="Picture 2" descr="https://www.educationperfect.com/media/content/Science/1529965343.357391g/1529965343269-2076648317753288-8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0" y="2900769"/>
            <a:ext cx="3879850" cy="259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5977235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One method, </a:t>
            </a:r>
            <a:r>
              <a:rPr lang="en-AU" sz="2400" b="1" i="0" dirty="0" smtClean="0">
                <a:solidFill>
                  <a:srgbClr val="5F7791"/>
                </a:solidFill>
                <a:effectLst/>
                <a:latin typeface="Arial" panose="020B0604020202020204" pitchFamily="34" charset="0"/>
              </a:rPr>
              <a:t>solar power,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does not use combustion inside the car to power itself. Instead, solar power takes energy from </a:t>
            </a:r>
            <a:r>
              <a:rPr lang="en-AU" sz="2400" b="1" i="0" dirty="0" smtClean="0">
                <a:solidFill>
                  <a:srgbClr val="5F7791"/>
                </a:solidFill>
                <a:effectLst/>
                <a:latin typeface="Arial" panose="020B0604020202020204" pitchFamily="34" charset="0"/>
              </a:rPr>
              <a:t>fusion inside the Sun.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2104253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42973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F7BE3A"/>
                </a:solidFill>
                <a:effectLst/>
                <a:latin typeface="Arial" panose="020B0604020202020204" pitchFamily="34" charset="0"/>
              </a:rPr>
              <a:t>Light energy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 </a:t>
            </a:r>
            <a:r>
              <a:rPr lang="en-AU" sz="2400" b="1" i="0" u="sng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converted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heat as it hits the Earth, warming the planet.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If the Sun disappeared, the Earth would </a:t>
            </a:r>
            <a:r>
              <a:rPr lang="en-AU" sz="2400" b="1" i="0" dirty="0" smtClean="0">
                <a:solidFill>
                  <a:srgbClr val="3770C7"/>
                </a:solidFill>
                <a:effectLst/>
                <a:latin typeface="Arial" panose="020B0604020202020204" pitchFamily="34" charset="0"/>
              </a:rPr>
              <a:t>freeze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- the Sun gives us the majority of our heat in the form of </a:t>
            </a:r>
            <a:r>
              <a:rPr lang="en-AU" sz="2400" b="1" i="0" dirty="0" smtClean="0">
                <a:solidFill>
                  <a:srgbClr val="F7BE3A"/>
                </a:solidFill>
                <a:effectLst/>
                <a:latin typeface="Arial" panose="020B0604020202020204" pitchFamily="34" charset="0"/>
              </a:rPr>
              <a:t>light.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3542437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F7BE3A"/>
                </a:solidFill>
                <a:effectLst/>
                <a:latin typeface="Arial" panose="020B0604020202020204" pitchFamily="34" charset="0"/>
              </a:rPr>
              <a:t>Light energy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is not used for heat is used in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other ways.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Plants convert </a:t>
            </a:r>
            <a:r>
              <a:rPr lang="en-AU" sz="2400" b="1" i="0" dirty="0" smtClean="0">
                <a:solidFill>
                  <a:srgbClr val="F7BE3A"/>
                </a:solidFill>
                <a:effectLst/>
                <a:latin typeface="Arial" panose="020B0604020202020204" pitchFamily="34" charset="0"/>
              </a:rPr>
              <a:t>light energy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directly to </a:t>
            </a:r>
            <a:r>
              <a:rPr lang="en-AU" sz="2400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chemical energy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with </a:t>
            </a:r>
            <a:r>
              <a:rPr lang="en-AU" sz="2400" b="1" i="0" dirty="0" smtClean="0">
                <a:solidFill>
                  <a:srgbClr val="A9C85A"/>
                </a:solidFill>
                <a:effectLst/>
                <a:latin typeface="Arial" panose="020B0604020202020204" pitchFamily="34" charset="0"/>
              </a:rPr>
              <a:t>photosynthesis.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Humans can create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usable energy from light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 well. This is </a:t>
            </a:r>
            <a:r>
              <a:rPr lang="en-AU" sz="2400" b="1" i="0" u="sng" dirty="0" smtClean="0">
                <a:solidFill>
                  <a:srgbClr val="5F7791"/>
                </a:solidFill>
                <a:effectLst/>
                <a:latin typeface="Arial" panose="020B0604020202020204" pitchFamily="34" charset="0"/>
              </a:rPr>
              <a:t>solar power.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1529966711.6479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99199" y="1425748"/>
            <a:ext cx="5773957" cy="324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12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0200" y="807135"/>
            <a:ext cx="858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AU" sz="2400" b="1" i="0" smtClean="0">
                <a:solidFill>
                  <a:srgbClr val="5F7791"/>
                </a:solidFill>
                <a:effectLst/>
                <a:latin typeface="Arial" panose="020B0604020202020204" pitchFamily="34" charset="0"/>
              </a:rPr>
              <a:t>solar cell</a:t>
            </a:r>
            <a:r>
              <a:rPr lang="en-AU" sz="2400" b="1" i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converts </a:t>
            </a:r>
            <a:r>
              <a:rPr lang="en-AU" sz="2400" b="1" i="0" smtClean="0">
                <a:solidFill>
                  <a:srgbClr val="F7BE3A"/>
                </a:solidFill>
                <a:effectLst/>
                <a:latin typeface="Arial" panose="020B0604020202020204" pitchFamily="34" charset="0"/>
              </a:rPr>
              <a:t>light energy</a:t>
            </a:r>
            <a:r>
              <a:rPr lang="en-AU" sz="2400" b="1" i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into </a:t>
            </a:r>
            <a:r>
              <a:rPr lang="en-AU" sz="2400" b="1" i="0" smtClean="0">
                <a:solidFill>
                  <a:srgbClr val="6689CE"/>
                </a:solidFill>
                <a:effectLst/>
                <a:latin typeface="Arial" panose="020B0604020202020204" pitchFamily="34" charset="0"/>
              </a:rPr>
              <a:t>electrical energy.</a:t>
            </a:r>
            <a:endParaRPr lang="en-AU" sz="2400" b="1" i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42" name="Picture 2" descr="https://www.educationperfect.com/media/content/Science/1529967288.294481g/1529967287920-2076648317753288-8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0" y="1363422"/>
            <a:ext cx="4851400" cy="273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44500" y="4507637"/>
            <a:ext cx="11176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400" b="1" i="0" dirty="0" smtClean="0">
                <a:solidFill>
                  <a:srgbClr val="F7BE3A"/>
                </a:solidFill>
                <a:effectLst/>
                <a:latin typeface="Arial" panose="020B0604020202020204" pitchFamily="34" charset="0"/>
              </a:rPr>
              <a:t>energy from the sun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gives the electrons in the cell the </a:t>
            </a:r>
            <a:r>
              <a:rPr lang="en-AU" sz="2400" b="0" i="0" u="sng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energy to move about,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creating </a:t>
            </a:r>
            <a:r>
              <a:rPr lang="en-AU" sz="2400" b="1" i="0" dirty="0" smtClean="0">
                <a:solidFill>
                  <a:srgbClr val="6689CE"/>
                </a:solidFill>
                <a:effectLst/>
                <a:latin typeface="Arial" panose="020B0604020202020204" pitchFamily="34" charset="0"/>
              </a:rPr>
              <a:t>electricity.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electricity created by the cells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can be used as </a:t>
            </a:r>
            <a:r>
              <a:rPr lang="en-AU" sz="2400" b="1" i="0" dirty="0" smtClean="0">
                <a:solidFill>
                  <a:srgbClr val="6689CE"/>
                </a:solidFill>
                <a:effectLst/>
                <a:latin typeface="Arial" panose="020B0604020202020204" pitchFamily="34" charset="0"/>
              </a:rPr>
              <a:t>power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the </a:t>
            </a:r>
            <a:r>
              <a:rPr lang="en-AU" sz="2400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same way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electricity from a power station is used.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811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4200" y="368638"/>
            <a:ext cx="61214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AU" sz="2400" b="1" i="0" dirty="0" smtClean="0">
                <a:solidFill>
                  <a:srgbClr val="5F7791"/>
                </a:solidFill>
                <a:effectLst/>
                <a:latin typeface="Arial" panose="020B0604020202020204" pitchFamily="34" charset="0"/>
              </a:rPr>
              <a:t>grid of solar cells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 </a:t>
            </a:r>
            <a:r>
              <a:rPr lang="en-AU" sz="2400" b="1" i="0" dirty="0" smtClean="0">
                <a:solidFill>
                  <a:srgbClr val="5F7791"/>
                </a:solidFill>
                <a:effectLst/>
                <a:latin typeface="Arial" panose="020B0604020202020204" pitchFamily="34" charset="0"/>
              </a:rPr>
              <a:t>solar panel.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Nowadays, many houses have solar panels installed as a source of power - but they are not always the only source.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main issue with solar power is the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dependence on the Sun.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At night, there is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less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light energy, and </a:t>
            </a:r>
            <a:r>
              <a:rPr lang="en-AU" sz="2400" b="0" i="0" u="sng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much less power is created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by the solar panels.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266" name="Picture 2" descr="https://www.educationperfect.com/media/content/Science/1529968108.175691g/1529968108030-2076648317753288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475" y="223838"/>
            <a:ext cx="3197225" cy="213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www.educationperfect.com/media/content/Science/1529968142.753691g/1529968142717-2076648317753288-4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475" y="2535238"/>
            <a:ext cx="3197225" cy="213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65100" y="4846637"/>
            <a:ext cx="11353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is usually solved with </a:t>
            </a:r>
            <a:r>
              <a:rPr lang="en-AU" sz="2400" b="1" i="0" dirty="0" smtClean="0">
                <a:solidFill>
                  <a:srgbClr val="DA0B53"/>
                </a:solidFill>
                <a:effectLst/>
                <a:latin typeface="Arial" panose="020B0604020202020204" pitchFamily="34" charset="0"/>
              </a:rPr>
              <a:t>batteries.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Excess energy is put into batteries during the day, creating</a:t>
            </a:r>
            <a:r>
              <a:rPr lang="en-AU" sz="2400" b="1" i="0" dirty="0" smtClean="0">
                <a:solidFill>
                  <a:srgbClr val="DA0B53"/>
                </a:solidFill>
                <a:effectLst/>
                <a:latin typeface="Arial" panose="020B0604020202020204" pitchFamily="34" charset="0"/>
              </a:rPr>
              <a:t> chemical potential energy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from </a:t>
            </a:r>
            <a:r>
              <a:rPr lang="en-AU" sz="2400" b="1" i="0" dirty="0" smtClean="0">
                <a:solidFill>
                  <a:srgbClr val="3770C7"/>
                </a:solidFill>
                <a:effectLst/>
                <a:latin typeface="Arial" panose="020B0604020202020204" pitchFamily="34" charset="0"/>
              </a:rPr>
              <a:t>electrical energy.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stored energy can then be used at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night,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converted back to </a:t>
            </a:r>
            <a:r>
              <a:rPr lang="en-AU" sz="2400" b="1" i="0" dirty="0" smtClean="0">
                <a:solidFill>
                  <a:srgbClr val="3770C7"/>
                </a:solidFill>
                <a:effectLst/>
                <a:latin typeface="Arial" panose="020B0604020202020204" pitchFamily="34" charset="0"/>
              </a:rPr>
              <a:t>electrical energy!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057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9400" y="128538"/>
            <a:ext cx="11455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5F7791"/>
                </a:solidFill>
                <a:effectLst/>
                <a:latin typeface="Arial" panose="020B0604020202020204" pitchFamily="34" charset="0"/>
              </a:rPr>
              <a:t>Solar panels for cars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have been a major point of interest in the search for new fuel sources.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Solar cars typically </a:t>
            </a:r>
            <a:r>
              <a:rPr lang="en-AU" sz="2400" b="1" i="0" dirty="0" smtClean="0">
                <a:solidFill>
                  <a:srgbClr val="5F7791"/>
                </a:solidFill>
                <a:effectLst/>
                <a:latin typeface="Arial" panose="020B0604020202020204" pitchFamily="34" charset="0"/>
              </a:rPr>
              <a:t>cover their surfaces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with solar panels, so that as much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light energy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 possible can be </a:t>
            </a:r>
            <a:r>
              <a:rPr lang="en-AU" sz="2400" b="1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converted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into </a:t>
            </a:r>
            <a:r>
              <a:rPr lang="en-AU" sz="2400" b="1" i="0" dirty="0" smtClean="0">
                <a:solidFill>
                  <a:srgbClr val="6689CE"/>
                </a:solidFill>
                <a:effectLst/>
                <a:latin typeface="Arial" panose="020B0604020202020204" pitchFamily="34" charset="0"/>
              </a:rPr>
              <a:t>electrical energy.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energy is used to make the car go!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290" name="Picture 2" descr="https://www.educationperfect.com/media/content/Science/1470778203.05461g/1470778209519-4291000487128087-optimis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673" y="3124200"/>
            <a:ext cx="4652302" cy="317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731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8300" y="140038"/>
            <a:ext cx="11531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5F7791"/>
                </a:solidFill>
                <a:effectLst/>
                <a:latin typeface="Arial" panose="020B0604020202020204" pitchFamily="34" charset="0"/>
              </a:rPr>
              <a:t>Solar panels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continue to work when a car is parked, and the energy is </a:t>
            </a:r>
            <a:r>
              <a:rPr lang="en-AU" sz="2400" b="1" i="0" dirty="0" smtClean="0">
                <a:solidFill>
                  <a:srgbClr val="DA0B53"/>
                </a:solidFill>
                <a:effectLst/>
                <a:latin typeface="Arial" panose="020B0604020202020204" pitchFamily="34" charset="0"/>
              </a:rPr>
              <a:t>stored in a battery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within the car.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Batteries overcome the main problem with solar cars - </a:t>
            </a:r>
            <a:r>
              <a:rPr lang="en-AU" sz="2400" b="1" i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driving at night.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 </a:t>
            </a:r>
            <a:r>
              <a:rPr lang="en-AU" sz="2400" b="1" i="0" dirty="0" smtClean="0">
                <a:solidFill>
                  <a:srgbClr val="DA0B53"/>
                </a:solidFill>
                <a:effectLst/>
                <a:latin typeface="Arial" panose="020B0604020202020204" pitchFamily="34" charset="0"/>
              </a:rPr>
              <a:t>energy stored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during the day can be used at night, </a:t>
            </a:r>
            <a:r>
              <a:rPr lang="en-AU" sz="2400" b="1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allowing the car to run.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314" name="Picture 2" descr="https://www.educationperfect.com/media/content/Science/1470782733.771771g/1470782740646-4291000487128087-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275" y="2832100"/>
            <a:ext cx="3800475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942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600" y="368638"/>
            <a:ext cx="118491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Solar panels have historically provided </a:t>
            </a:r>
            <a:r>
              <a:rPr lang="en-AU" sz="2400" b="1" i="0" dirty="0" smtClean="0">
                <a:solidFill>
                  <a:srgbClr val="5F7791"/>
                </a:solidFill>
                <a:effectLst/>
                <a:latin typeface="Arial" panose="020B0604020202020204" pitchFamily="34" charset="0"/>
              </a:rPr>
              <a:t>a lot less energy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than other energy sources, such as </a:t>
            </a:r>
            <a:r>
              <a:rPr lang="en-AU" sz="2400" b="1" i="0" dirty="0" smtClean="0">
                <a:solidFill>
                  <a:srgbClr val="47A9F7"/>
                </a:solidFill>
                <a:effectLst/>
                <a:latin typeface="Arial" panose="020B0604020202020204" pitchFamily="34" charset="0"/>
              </a:rPr>
              <a:t>petrol.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is a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barrier</a:t>
            </a:r>
            <a:r>
              <a:rPr lang="en-AU" sz="2400" b="0" i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to the development of solar cars.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Because of this barrier, solar cars for the public are a </a:t>
            </a:r>
            <a:r>
              <a:rPr lang="en-AU" sz="2400" b="0" i="0" u="sng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work in progress.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338" name="Picture 2" descr="https://www.educationperfect.com/media/content/Science/1529969550.218911g/1529969550128-2076648317753288-optimis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615" y="3098799"/>
            <a:ext cx="5015759" cy="322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06400" y="3691235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Many groups around the world are developing </a:t>
            </a:r>
            <a:r>
              <a:rPr lang="en-AU" sz="2800" b="1" i="0" dirty="0" smtClean="0">
                <a:solidFill>
                  <a:srgbClr val="BC3A00"/>
                </a:solidFill>
                <a:effectLst/>
                <a:latin typeface="Arial" panose="020B0604020202020204" pitchFamily="34" charset="0"/>
              </a:rPr>
              <a:t>more powerful solar cars,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many are now able to travel at speeds of up to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KaTeX_Main"/>
              </a:rPr>
              <a:t>110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KaTeX_Main"/>
              </a:rPr>
              <a:t>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KaTeX_Main"/>
              </a:rPr>
              <a:t> km/h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!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450042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YtWl0TtaKU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0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2900" y="136436"/>
            <a:ext cx="11455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main benefit of a solar car is the lack of </a:t>
            </a:r>
            <a:r>
              <a:rPr lang="en-AU" sz="2400" b="1" i="1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exhaust.</a:t>
            </a:r>
            <a:endParaRPr lang="en-AU" sz="2400" b="1" i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 solar engine is </a:t>
            </a:r>
            <a:r>
              <a:rPr lang="en-AU" sz="2400" b="1" i="0" dirty="0" smtClean="0">
                <a:solidFill>
                  <a:srgbClr val="5F7791"/>
                </a:solidFill>
                <a:effectLst/>
                <a:latin typeface="Arial" panose="020B0604020202020204" pitchFamily="34" charset="0"/>
              </a:rPr>
              <a:t>very clean,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producing </a:t>
            </a:r>
            <a:r>
              <a:rPr lang="en-AU" sz="2400" b="1" i="0" u="sng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no waste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damage the environment with.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362" name="Picture 2" descr="https://www.educationperfect.com/media/content/Science/1529969841.473761g/1529969841374-2076648317753288-8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771902"/>
            <a:ext cx="5708005" cy="345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184900" y="2488504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is the main benefit to solar power; it is a </a:t>
            </a:r>
            <a:r>
              <a:rPr lang="en-AU" sz="2800" b="1" i="0" dirty="0" smtClean="0">
                <a:solidFill>
                  <a:srgbClr val="5F7791"/>
                </a:solidFill>
                <a:effectLst/>
                <a:latin typeface="Arial" panose="020B0604020202020204" pitchFamily="34" charset="0"/>
              </a:rPr>
              <a:t>realistic, clean energy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is </a:t>
            </a:r>
            <a:r>
              <a:rPr lang="en-AU" sz="2800" b="1" i="0" dirty="0" smtClean="0">
                <a:solidFill>
                  <a:srgbClr val="DA0B53"/>
                </a:solidFill>
                <a:effectLst/>
                <a:latin typeface="Arial" panose="020B0604020202020204" pitchFamily="34" charset="0"/>
              </a:rPr>
              <a:t>becoming more and more feasible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 development continues!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3792299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0700" y="888137"/>
            <a:ext cx="11303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32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By the end of this lesson, you should be able to do the following:</a:t>
            </a:r>
          </a:p>
          <a:p>
            <a:pPr algn="ctr"/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32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Explain</a:t>
            </a:r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how combustion engines work.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32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Discuss</a:t>
            </a:r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potential of solar power for use in cars.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32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Examine</a:t>
            </a:r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use of electric cars.</a:t>
            </a:r>
            <a:endParaRPr lang="en-AU" sz="32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www.educationperfect.com/media/content/Science/1529973503.152711g/1529973502975-2076648317753288-8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300" y="4083431"/>
            <a:ext cx="4159250" cy="277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895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179338"/>
            <a:ext cx="115443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5F7791"/>
                </a:solidFill>
                <a:effectLst/>
                <a:latin typeface="Arial" panose="020B0604020202020204" pitchFamily="34" charset="0"/>
              </a:rPr>
              <a:t>Solar powered cars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have not yet entered the market, so what are some </a:t>
            </a:r>
            <a:r>
              <a:rPr lang="en-AU" sz="2400" b="1" i="0" dirty="0" smtClean="0">
                <a:solidFill>
                  <a:srgbClr val="5F7791"/>
                </a:solidFill>
                <a:effectLst/>
                <a:latin typeface="Arial" panose="020B0604020202020204" pitchFamily="34" charset="0"/>
              </a:rPr>
              <a:t>clean-energy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cars that have?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 currently popular option is the </a:t>
            </a:r>
            <a:r>
              <a:rPr lang="en-AU" sz="2400" b="1" i="0" dirty="0" smtClean="0">
                <a:solidFill>
                  <a:srgbClr val="6689CE"/>
                </a:solidFill>
                <a:effectLst/>
                <a:latin typeface="Arial" panose="020B0604020202020204" pitchFamily="34" charset="0"/>
              </a:rPr>
              <a:t>electric car.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While solar powered cars use the battery as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storage and backup,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 </a:t>
            </a:r>
            <a:r>
              <a:rPr lang="en-AU" sz="2400" b="1" i="0" dirty="0" smtClean="0">
                <a:solidFill>
                  <a:srgbClr val="6689CE"/>
                </a:solidFill>
                <a:effectLst/>
                <a:latin typeface="Arial" panose="020B0604020202020204" pitchFamily="34" charset="0"/>
              </a:rPr>
              <a:t>electric car uses the battery for </a:t>
            </a:r>
            <a:r>
              <a:rPr lang="en-AU" sz="2400" b="1" i="0" u="sng" dirty="0" smtClean="0">
                <a:solidFill>
                  <a:srgbClr val="6689CE"/>
                </a:solidFill>
                <a:effectLst/>
                <a:latin typeface="Arial" panose="020B0604020202020204" pitchFamily="34" charset="0"/>
              </a:rPr>
              <a:t>everything!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386" name="Picture 2" descr="https://www.educationperfect.com/media/content/Geography/1529970278.93841g/1529970278917-2663708978187015-optimis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712" y="3339842"/>
            <a:ext cx="5222875" cy="285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176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9900" y="503535"/>
            <a:ext cx="108839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Batteries store energy as </a:t>
            </a:r>
            <a:r>
              <a:rPr lang="en-AU" sz="2400" b="1" i="0" dirty="0" smtClean="0">
                <a:solidFill>
                  <a:srgbClr val="DA0B53"/>
                </a:solidFill>
                <a:effectLst/>
                <a:latin typeface="Arial" panose="020B0604020202020204" pitchFamily="34" charset="0"/>
              </a:rPr>
              <a:t>chemical energy,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convert this energy to </a:t>
            </a:r>
            <a:r>
              <a:rPr lang="en-AU" sz="2400" b="1" i="0" dirty="0" smtClean="0">
                <a:solidFill>
                  <a:srgbClr val="DA0B53"/>
                </a:solidFill>
                <a:effectLst/>
                <a:latin typeface="Arial" panose="020B0604020202020204" pitchFamily="34" charset="0"/>
              </a:rPr>
              <a:t>electrical energy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when they are running.</a:t>
            </a:r>
            <a:endParaRPr lang="en-AU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0500" y="1557635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Car batteries are able to be </a:t>
            </a:r>
            <a:r>
              <a:rPr lang="en-AU" sz="2400" b="1" i="0" dirty="0" smtClean="0">
                <a:solidFill>
                  <a:srgbClr val="7979A8"/>
                </a:solidFill>
                <a:effectLst/>
                <a:latin typeface="Arial" panose="020B0604020202020204" pitchFamily="34" charset="0"/>
              </a:rPr>
              <a:t>recharged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- </a:t>
            </a:r>
            <a:r>
              <a:rPr lang="en-AU" sz="2400" b="1" i="0" dirty="0" smtClean="0">
                <a:solidFill>
                  <a:srgbClr val="6689CE"/>
                </a:solidFill>
                <a:effectLst/>
                <a:latin typeface="Arial" panose="020B0604020202020204" pitchFamily="34" charset="0"/>
              </a:rPr>
              <a:t>electrical energy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converted into chemical potential energy by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putting electricity into the battery.</a:t>
            </a:r>
            <a:endParaRPr lang="en-AU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121521"/>
              </p:ext>
            </p:extLst>
          </p:nvPr>
        </p:nvGraphicFramePr>
        <p:xfrm>
          <a:off x="6197600" y="1557635"/>
          <a:ext cx="5334000" cy="1394460"/>
        </p:xfrm>
        <a:graphic>
          <a:graphicData uri="http://schemas.openxmlformats.org/drawingml/2006/table">
            <a:tbl>
              <a:tblPr/>
              <a:tblGrid>
                <a:gridCol w="5334000">
                  <a:extLst>
                    <a:ext uri="{9D8B030D-6E8A-4147-A177-3AD203B41FA5}">
                      <a16:colId xmlns:a16="http://schemas.microsoft.com/office/drawing/2014/main" val="16362348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800" dirty="0" smtClean="0">
                          <a:effectLst/>
                        </a:rPr>
                        <a:t>Batteries </a:t>
                      </a:r>
                      <a:r>
                        <a:rPr lang="en-AU" sz="2800" dirty="0">
                          <a:effectLst/>
                        </a:rPr>
                        <a:t>contain </a:t>
                      </a:r>
                      <a:r>
                        <a:rPr lang="en-AU" sz="2800" u="sng" dirty="0">
                          <a:effectLst/>
                        </a:rPr>
                        <a:t>chemical potential energy</a:t>
                      </a:r>
                      <a:r>
                        <a:rPr lang="en-AU" sz="2800" dirty="0">
                          <a:effectLst/>
                        </a:rPr>
                        <a:t> because they take their energy from a </a:t>
                      </a:r>
                      <a:r>
                        <a:rPr lang="en-AU" sz="2800" b="1" dirty="0">
                          <a:solidFill>
                            <a:srgbClr val="DA0B53"/>
                          </a:solidFill>
                          <a:effectLst/>
                        </a:rPr>
                        <a:t>chemical reaction.</a:t>
                      </a:r>
                      <a:endParaRPr lang="en-AU" sz="2800" dirty="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469388"/>
                  </a:ext>
                </a:extLst>
              </a:tr>
            </a:tbl>
          </a:graphicData>
        </a:graphic>
      </p:graphicFrame>
      <p:pic>
        <p:nvPicPr>
          <p:cNvPr id="17410" name="Picture 2" descr="https://www.educationperfect.com/media/content/Science/1454316435.548931g/1454316438887-1786897911664-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3594894"/>
            <a:ext cx="38100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037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2900" y="788938"/>
            <a:ext cx="11506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 </a:t>
            </a:r>
            <a:r>
              <a:rPr lang="en-AU" sz="2400" b="1" i="0" dirty="0" smtClean="0">
                <a:solidFill>
                  <a:srgbClr val="6689CE"/>
                </a:solidFill>
                <a:effectLst/>
                <a:latin typeface="Arial" panose="020B0604020202020204" pitchFamily="34" charset="0"/>
              </a:rPr>
              <a:t>electric car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uses the energy of a battery to create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kinetic energy.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400" b="1" i="0" dirty="0" smtClean="0">
                <a:solidFill>
                  <a:srgbClr val="DA0B53"/>
                </a:solidFill>
                <a:effectLst/>
                <a:latin typeface="Arial" panose="020B0604020202020204" pitchFamily="34" charset="0"/>
              </a:rPr>
              <a:t>energy is used up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 the car drives to and fro across the day, until it has almost run out.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At that point, the battery is </a:t>
            </a:r>
            <a:r>
              <a:rPr lang="en-AU" sz="2400" b="1" i="0" dirty="0" smtClean="0">
                <a:solidFill>
                  <a:srgbClr val="7979A8"/>
                </a:solidFill>
                <a:effectLst/>
                <a:latin typeface="Arial" panose="020B0604020202020204" pitchFamily="34" charset="0"/>
              </a:rPr>
              <a:t>charged,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replenishing its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store of energy.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434" name="Picture 2" descr="https://www.educationperfect.com/media/content/German/1470803820.285861g/1470803833155-2294854287404606-optimis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3332163"/>
            <a:ext cx="47625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173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2300" y="534938"/>
            <a:ext cx="111887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 </a:t>
            </a:r>
            <a:r>
              <a:rPr lang="en-AU" sz="2400" b="1" i="0" dirty="0" smtClean="0">
                <a:solidFill>
                  <a:srgbClr val="6689CE"/>
                </a:solidFill>
                <a:effectLst/>
                <a:latin typeface="Arial" panose="020B0604020202020204" pitchFamily="34" charset="0"/>
              </a:rPr>
              <a:t>electric car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does not produce </a:t>
            </a:r>
            <a:r>
              <a:rPr lang="en-AU" sz="2400" b="1" i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exhaust,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because a battery </a:t>
            </a:r>
            <a:r>
              <a:rPr lang="en-AU" sz="2400" b="1" i="0" dirty="0" smtClean="0">
                <a:solidFill>
                  <a:srgbClr val="77D889"/>
                </a:solidFill>
                <a:effectLst/>
                <a:latin typeface="Arial" panose="020B0604020202020204" pitchFamily="34" charset="0"/>
              </a:rPr>
              <a:t>does not produce waste.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But </a:t>
            </a:r>
            <a:r>
              <a:rPr lang="en-AU" sz="2400" b="1" i="0" dirty="0" smtClean="0">
                <a:solidFill>
                  <a:srgbClr val="6689CE"/>
                </a:solidFill>
                <a:effectLst/>
                <a:latin typeface="Arial" panose="020B0604020202020204" pitchFamily="34" charset="0"/>
              </a:rPr>
              <a:t>electric cars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still have to get their electricity from </a:t>
            </a:r>
            <a:r>
              <a:rPr lang="en-AU" sz="2400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somewhere.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Most charge points for electric cars </a:t>
            </a:r>
            <a:r>
              <a:rPr lang="en-AU" sz="2400" b="1" i="0" dirty="0" smtClean="0">
                <a:solidFill>
                  <a:srgbClr val="6689CE"/>
                </a:solidFill>
                <a:effectLst/>
                <a:latin typeface="Arial" panose="020B0604020202020204" pitchFamily="34" charset="0"/>
              </a:rPr>
              <a:t>use the same power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 we do in our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homes, offices and schools.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9458" name="Picture 2" descr="https://www.educationperfect.com/media/content/Science/1529971810.263421g/1529971810268-2076648317753288-8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3384627"/>
            <a:ext cx="5175250" cy="330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227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7500" y="384939"/>
            <a:ext cx="11557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 2010, 77% of Australia's power was generated by coal-fired power plants. These power plants produce a huge amount of </a:t>
            </a:r>
            <a:r>
              <a:rPr lang="en-AU" sz="2400" b="1" i="0" dirty="0" smtClean="0">
                <a:solidFill>
                  <a:srgbClr val="BC3A00"/>
                </a:solidFill>
                <a:effectLst/>
                <a:latin typeface="Arial" panose="020B0604020202020204" pitchFamily="34" charset="0"/>
              </a:rPr>
              <a:t>greenhouse gases.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While an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electric car on its own is very clean,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source of its power will </a:t>
            </a:r>
            <a:r>
              <a:rPr lang="en-AU" sz="2400" b="0" i="0" u="sng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not always be.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Services like </a:t>
            </a:r>
            <a:r>
              <a:rPr lang="en-AU" sz="2400" b="1" i="0" dirty="0" smtClean="0">
                <a:solidFill>
                  <a:srgbClr val="5F7791"/>
                </a:solidFill>
                <a:effectLst/>
                <a:latin typeface="Arial" panose="020B0604020202020204" pitchFamily="34" charset="0"/>
              </a:rPr>
              <a:t>solar-powered charging stations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exist, however, that help to reduce the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environmental impact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of charging </a:t>
            </a:r>
            <a:r>
              <a:rPr lang="en-AU" sz="2400" b="1" i="0" dirty="0" smtClean="0">
                <a:solidFill>
                  <a:srgbClr val="6689CE"/>
                </a:solidFill>
                <a:effectLst/>
                <a:latin typeface="Arial" panose="020B0604020202020204" pitchFamily="34" charset="0"/>
              </a:rPr>
              <a:t>electric cars.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82" name="Picture 2" descr="https://www.educationperfect.com/media/content/Science/1529972169.697011g/1529972169533-2076648317753288-8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975" y="3724986"/>
            <a:ext cx="5226050" cy="3133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538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389235"/>
            <a:ext cx="10439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Countries with greater amounts of </a:t>
            </a:r>
            <a:r>
              <a:rPr lang="en-AU" sz="2400" b="1" i="0" dirty="0" smtClean="0">
                <a:solidFill>
                  <a:srgbClr val="21A0B1"/>
                </a:solidFill>
                <a:effectLst/>
                <a:latin typeface="Arial" panose="020B0604020202020204" pitchFamily="34" charset="0"/>
              </a:rPr>
              <a:t>alternative power sources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able to use electric cars with </a:t>
            </a:r>
            <a:r>
              <a:rPr lang="en-AU" sz="2400" b="1" i="0" dirty="0" smtClean="0">
                <a:solidFill>
                  <a:srgbClr val="21A0B1"/>
                </a:solidFill>
                <a:effectLst/>
                <a:latin typeface="Arial" panose="020B0604020202020204" pitchFamily="34" charset="0"/>
              </a:rPr>
              <a:t>less environmental impacts.</a:t>
            </a:r>
            <a:endParaRPr lang="en-AU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1322387"/>
            <a:ext cx="7823200" cy="397767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9600" y="5582335"/>
            <a:ext cx="11252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Norway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also has the </a:t>
            </a:r>
            <a:r>
              <a:rPr lang="en-AU" sz="2400" b="1" i="0" dirty="0" smtClean="0">
                <a:solidFill>
                  <a:srgbClr val="6689CE"/>
                </a:solidFill>
                <a:effectLst/>
                <a:latin typeface="Arial" panose="020B0604020202020204" pitchFamily="34" charset="0"/>
              </a:rPr>
              <a:t>highest number of electric cars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(per total number of cars) in the world!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115458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1247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580936"/>
            <a:ext cx="115697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Cars are fuelled by a type of fuel called </a:t>
            </a:r>
            <a:r>
              <a:rPr lang="en-AU" sz="2800" b="1" i="0" dirty="0" smtClean="0">
                <a:solidFill>
                  <a:srgbClr val="47A9F7"/>
                </a:solidFill>
                <a:effectLst/>
                <a:latin typeface="Arial" panose="020B0604020202020204" pitchFamily="34" charset="0"/>
              </a:rPr>
              <a:t>petrol.</a:t>
            </a:r>
            <a:endParaRPr lang="en-AU" sz="28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is a </a:t>
            </a:r>
            <a:r>
              <a:rPr lang="en-AU" sz="2800" b="0" i="0" u="sng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mixture of several liquids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we get by distilling </a:t>
            </a:r>
            <a:r>
              <a:rPr lang="en-AU" sz="2800" b="1" i="0" dirty="0" smtClean="0">
                <a:solidFill>
                  <a:srgbClr val="AAA69D"/>
                </a:solidFill>
                <a:effectLst/>
                <a:latin typeface="Arial" panose="020B0604020202020204" pitchFamily="34" charset="0"/>
              </a:rPr>
              <a:t>oil, a non-renewable resource.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https://www.educationperfect.com/media/content/Science/1526957033.629921f/1526957032594-3197752511520901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5" y="2396818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19100" y="5116036"/>
            <a:ext cx="11379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7A9F7"/>
                </a:solidFill>
                <a:effectLst/>
                <a:latin typeface="Arial" panose="020B0604020202020204" pitchFamily="34" charset="0"/>
              </a:rPr>
              <a:t>Petrol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contains a </a:t>
            </a:r>
            <a:r>
              <a:rPr lang="en-AU" sz="2400" b="1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huge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amount of </a:t>
            </a:r>
            <a:r>
              <a:rPr lang="en-AU" sz="2400" b="1" i="0" dirty="0" smtClean="0">
                <a:solidFill>
                  <a:srgbClr val="47A9F7"/>
                </a:solidFill>
                <a:effectLst/>
                <a:latin typeface="Arial" panose="020B0604020202020204" pitchFamily="34" charset="0"/>
              </a:rPr>
              <a:t>chemical potential energy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all of its bonds.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Unlike other things with a lot of chemical energy, however, it is </a:t>
            </a:r>
            <a:r>
              <a:rPr lang="en-AU" sz="2400" b="1" i="0" dirty="0" smtClean="0">
                <a:solidFill>
                  <a:srgbClr val="AAA69D"/>
                </a:solidFill>
                <a:effectLst/>
                <a:latin typeface="Arial" panose="020B0604020202020204" pitchFamily="34" charset="0"/>
              </a:rPr>
              <a:t>very easy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get this energy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out.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669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898436"/>
            <a:ext cx="11480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Internal combustion engines take tiny drops of </a:t>
            </a:r>
            <a:r>
              <a:rPr lang="en-AU" sz="2400" b="1" i="0" dirty="0" smtClean="0">
                <a:solidFill>
                  <a:srgbClr val="47A9F7"/>
                </a:solidFill>
                <a:effectLst/>
                <a:latin typeface="Arial" panose="020B0604020202020204" pitchFamily="34" charset="0"/>
              </a:rPr>
              <a:t>petrol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sz="2400" b="1" i="0" dirty="0" smtClean="0">
                <a:solidFill>
                  <a:srgbClr val="E54444"/>
                </a:solidFill>
                <a:effectLst/>
                <a:latin typeface="Arial" panose="020B0604020202020204" pitchFamily="34" charset="0"/>
              </a:rPr>
              <a:t>blow them up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with sparks of </a:t>
            </a:r>
            <a:r>
              <a:rPr lang="en-AU" sz="2400" b="1" i="0" dirty="0" smtClean="0">
                <a:solidFill>
                  <a:srgbClr val="0BAD7C"/>
                </a:solidFill>
                <a:effectLst/>
                <a:latin typeface="Arial" panose="020B0604020202020204" pitchFamily="34" charset="0"/>
              </a:rPr>
              <a:t>electrical energy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(from the chemical potential energy of a battery).</a:t>
            </a:r>
            <a:endParaRPr lang="en-AU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https://www.educationperfect.com/media/content/Science/1529878614.621691g/1529878614345-3266470739930694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848" y="2095500"/>
            <a:ext cx="2155752" cy="436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217836"/>
              </p:ext>
            </p:extLst>
          </p:nvPr>
        </p:nvGraphicFramePr>
        <p:xfrm>
          <a:off x="838200" y="2351564"/>
          <a:ext cx="3454399" cy="3040380"/>
        </p:xfrm>
        <a:graphic>
          <a:graphicData uri="http://schemas.openxmlformats.org/drawingml/2006/table">
            <a:tbl>
              <a:tblPr/>
              <a:tblGrid>
                <a:gridCol w="3454399">
                  <a:extLst>
                    <a:ext uri="{9D8B030D-6E8A-4147-A177-3AD203B41FA5}">
                      <a16:colId xmlns:a16="http://schemas.microsoft.com/office/drawing/2014/main" val="19216952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dirty="0">
                          <a:effectLst/>
                        </a:rPr>
                        <a:t>An </a:t>
                      </a:r>
                      <a:r>
                        <a:rPr lang="en-AU" sz="2400" b="1" dirty="0">
                          <a:solidFill>
                            <a:srgbClr val="E54444"/>
                          </a:solidFill>
                          <a:effectLst/>
                        </a:rPr>
                        <a:t>explosion</a:t>
                      </a:r>
                      <a:r>
                        <a:rPr lang="en-AU" sz="2400" dirty="0">
                          <a:effectLst/>
                        </a:rPr>
                        <a:t> in your engine seems like more of a hindrance than a help, doesn't it?</a:t>
                      </a:r>
                      <a:br>
                        <a:rPr lang="en-AU" sz="2400" dirty="0">
                          <a:effectLst/>
                        </a:rPr>
                      </a:br>
                      <a:r>
                        <a:rPr lang="en-AU" sz="2400" dirty="0">
                          <a:effectLst/>
                        </a:rPr>
                        <a:t/>
                      </a:r>
                      <a:br>
                        <a:rPr lang="en-AU" sz="2400" dirty="0">
                          <a:effectLst/>
                        </a:rPr>
                      </a:br>
                      <a:r>
                        <a:rPr lang="en-AU" sz="2400" dirty="0">
                          <a:effectLst/>
                        </a:rPr>
                        <a:t>This is why only a </a:t>
                      </a:r>
                      <a:r>
                        <a:rPr lang="en-AU" sz="2400" b="1" dirty="0">
                          <a:solidFill>
                            <a:srgbClr val="47A9F7"/>
                          </a:solidFill>
                          <a:effectLst/>
                        </a:rPr>
                        <a:t>tiny amount of petrol</a:t>
                      </a:r>
                      <a:r>
                        <a:rPr lang="en-AU" sz="2400" dirty="0">
                          <a:effectLst/>
                        </a:rPr>
                        <a:t> is blown up at one time.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330834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7620000" y="3105835"/>
            <a:ext cx="3505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explosion has enough energy to </a:t>
            </a:r>
            <a:r>
              <a:rPr lang="en-AU" b="1" i="0" dirty="0" smtClean="0">
                <a:solidFill>
                  <a:srgbClr val="0BAD7C"/>
                </a:solidFill>
                <a:effectLst/>
                <a:latin typeface="Arial" panose="020B0604020202020204" pitchFamily="34" charset="0"/>
              </a:rPr>
              <a:t>do work on the floor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chamber - this floor is actually a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piston.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05057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294839"/>
            <a:ext cx="111252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7A9F7"/>
                </a:solidFill>
                <a:effectLst/>
                <a:latin typeface="Arial" panose="020B0604020202020204" pitchFamily="34" charset="0"/>
              </a:rPr>
              <a:t>Petrol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 </a:t>
            </a:r>
            <a:r>
              <a:rPr lang="en-AU" sz="2400" b="1" i="0" dirty="0" smtClean="0">
                <a:solidFill>
                  <a:srgbClr val="E54444"/>
                </a:solidFill>
                <a:effectLst/>
                <a:latin typeface="Arial" panose="020B0604020202020204" pitchFamily="34" charset="0"/>
              </a:rPr>
              <a:t>exploded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a </a:t>
            </a:r>
            <a:r>
              <a:rPr lang="en-AU" sz="2400" b="1" i="0" dirty="0" smtClean="0">
                <a:solidFill>
                  <a:srgbClr val="E54444"/>
                </a:solidFill>
                <a:effectLst/>
                <a:latin typeface="Arial" panose="020B0604020202020204" pitchFamily="34" charset="0"/>
              </a:rPr>
              <a:t>combustion chamber.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bottom of this chamber is a </a:t>
            </a:r>
            <a:r>
              <a:rPr lang="en-AU" sz="2400" b="1" i="0" dirty="0" smtClean="0">
                <a:solidFill>
                  <a:srgbClr val="AAA69D"/>
                </a:solidFill>
                <a:effectLst/>
                <a:latin typeface="Arial" panose="020B0604020202020204" pitchFamily="34" charset="0"/>
              </a:rPr>
              <a:t>piston - a moving metal cylinder.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 moves up and down, changing the size of the chamber.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kinetic energy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gas pushes the </a:t>
            </a:r>
            <a:r>
              <a:rPr lang="en-AU" sz="2400" b="1" i="0" dirty="0" smtClean="0">
                <a:solidFill>
                  <a:srgbClr val="AAA69D"/>
                </a:solidFill>
                <a:effectLst/>
                <a:latin typeface="Arial" panose="020B0604020202020204" pitchFamily="34" charset="0"/>
              </a:rPr>
              <a:t>piston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down,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this energy is transferred through the </a:t>
            </a:r>
            <a:r>
              <a:rPr lang="en-AU" sz="2400" b="1" i="0" dirty="0" smtClean="0">
                <a:solidFill>
                  <a:srgbClr val="AAA69D"/>
                </a:solidFill>
                <a:effectLst/>
                <a:latin typeface="Arial" panose="020B0604020202020204" pitchFamily="34" charset="0"/>
              </a:rPr>
              <a:t>piston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the wheels.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 descr="https://www.educationperfect.com/media/content/Science/1529891061.950111g/1529891061851-3266470739930694-8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975" y="2972495"/>
            <a:ext cx="5876925" cy="283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41400" y="5861735"/>
            <a:ext cx="10325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Most cars have </a:t>
            </a:r>
            <a:r>
              <a:rPr lang="en-AU" sz="2400" b="1" i="0" dirty="0" smtClean="0">
                <a:solidFill>
                  <a:srgbClr val="AAA69D"/>
                </a:solidFill>
                <a:effectLst/>
                <a:latin typeface="Arial" panose="020B0604020202020204" pitchFamily="34" charset="0"/>
              </a:rPr>
              <a:t>multiple pistons,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all working at once to give the car </a:t>
            </a:r>
            <a:r>
              <a:rPr lang="en-AU" sz="2400" b="1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more energy.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1613675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4500" y="616635"/>
            <a:ext cx="11074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400" b="1" i="0" dirty="0" smtClean="0">
                <a:solidFill>
                  <a:srgbClr val="AAA69D"/>
                </a:solidFill>
                <a:effectLst/>
                <a:latin typeface="Arial" panose="020B0604020202020204" pitchFamily="34" charset="0"/>
              </a:rPr>
              <a:t>piston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attached to the </a:t>
            </a:r>
            <a:r>
              <a:rPr lang="en-AU" sz="2400" b="1" i="0" dirty="0" smtClean="0">
                <a:solidFill>
                  <a:srgbClr val="AAA69D"/>
                </a:solidFill>
                <a:effectLst/>
                <a:latin typeface="Arial" panose="020B0604020202020204" pitchFamily="34" charset="0"/>
              </a:rPr>
              <a:t>crankshaft,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 moves around in a circle.</a:t>
            </a:r>
            <a:endParaRPr lang="en-AU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9963387.4415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89400" y="1181100"/>
            <a:ext cx="3784600" cy="28384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" y="3345240"/>
            <a:ext cx="118872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allows the piston to </a:t>
            </a:r>
            <a:r>
              <a:rPr lang="en-AU" sz="2400" b="1" i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move itself back up with the same energy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that pushed it down.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After being pushed down, the </a:t>
            </a:r>
            <a:r>
              <a:rPr lang="en-AU" sz="2400" b="1" i="0" dirty="0" smtClean="0">
                <a:solidFill>
                  <a:srgbClr val="AAA69D"/>
                </a:solidFill>
                <a:effectLst/>
                <a:latin typeface="Arial" panose="020B0604020202020204" pitchFamily="34" charset="0"/>
              </a:rPr>
              <a:t>piston moves back up.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gas is pushed out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chamber, and eventually is released as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exhaust.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Then more </a:t>
            </a:r>
            <a:r>
              <a:rPr lang="en-AU" sz="2400" b="1" i="0" dirty="0" smtClean="0">
                <a:solidFill>
                  <a:srgbClr val="F7BE3A"/>
                </a:solidFill>
                <a:effectLst/>
                <a:latin typeface="Arial" panose="020B0604020202020204" pitchFamily="34" charset="0"/>
              </a:rPr>
              <a:t>petrol is pushed into the chamber,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cycle continues.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44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60400" y="380137"/>
            <a:ext cx="112522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People have been using </a:t>
            </a:r>
            <a:r>
              <a:rPr lang="en-AU" sz="2400" b="1" i="0" dirty="0" smtClean="0">
                <a:solidFill>
                  <a:srgbClr val="47A9F7"/>
                </a:solidFill>
                <a:effectLst/>
                <a:latin typeface="Arial" panose="020B0604020202020204" pitchFamily="34" charset="0"/>
              </a:rPr>
              <a:t>this type of engine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move around for one hundred years.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But with time it has become clear that the use of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47A9F7"/>
                </a:solidFill>
                <a:effectLst/>
                <a:latin typeface="Arial" panose="020B0604020202020204" pitchFamily="34" charset="0"/>
              </a:rPr>
              <a:t>petrol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release of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exhaust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 </a:t>
            </a:r>
            <a:r>
              <a:rPr lang="en-AU" sz="2400" b="1" i="0" u="sng" dirty="0" smtClean="0">
                <a:solidFill>
                  <a:srgbClr val="EDA867"/>
                </a:solidFill>
                <a:effectLst/>
                <a:latin typeface="Arial" panose="020B0604020202020204" pitchFamily="34" charset="0"/>
              </a:rPr>
              <a:t>unsustainable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for a number of different reasons.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 descr="https://www.educationperfect.com/media/content/Science/1461022236.965521g/1461022234150-7060059549768-optimis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3805237"/>
            <a:ext cx="47625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618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60400" y="810736"/>
            <a:ext cx="10896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AAA69D"/>
                </a:solidFill>
                <a:effectLst/>
                <a:latin typeface="Arial" panose="020B0604020202020204" pitchFamily="34" charset="0"/>
              </a:rPr>
              <a:t>Oil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 </a:t>
            </a:r>
            <a:r>
              <a:rPr lang="en-AU" sz="2400" b="1" i="0" dirty="0" smtClean="0">
                <a:solidFill>
                  <a:srgbClr val="788B97"/>
                </a:solidFill>
                <a:effectLst/>
                <a:latin typeface="Arial" panose="020B0604020202020204" pitchFamily="34" charset="0"/>
              </a:rPr>
              <a:t>non-renewable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resource.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It takes millions of years to form from dead plants and animals, and humans are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using it too quickly for it to be naturally replaced.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6" name="Picture 2" descr="https://www.educationperfect.com/media/content/Science/1476747389.212691g/1476747397451-1043651807135475-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575" y="259080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60400" y="5659735"/>
            <a:ext cx="107569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Much of this oil is used as </a:t>
            </a:r>
            <a:r>
              <a:rPr lang="en-AU" sz="2400" b="1" i="0" dirty="0" smtClean="0">
                <a:solidFill>
                  <a:srgbClr val="47A9F7"/>
                </a:solidFill>
                <a:effectLst/>
                <a:latin typeface="Arial" panose="020B0604020202020204" pitchFamily="34" charset="0"/>
              </a:rPr>
              <a:t>petrol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power the world's cars. This is </a:t>
            </a:r>
            <a:r>
              <a:rPr lang="en-AU" sz="2400" b="1" i="0" dirty="0" smtClean="0">
                <a:solidFill>
                  <a:srgbClr val="788B97"/>
                </a:solidFill>
                <a:effectLst/>
                <a:latin typeface="Arial" panose="020B0604020202020204" pitchFamily="34" charset="0"/>
              </a:rPr>
              <a:t>unsustainable,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because </a:t>
            </a:r>
            <a:r>
              <a:rPr lang="en-AU" sz="2400" b="1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eventually oil will run out.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1531137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9900" y="730935"/>
            <a:ext cx="112395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Being taken away from of the engine, there is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exhaust,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 mixture of gases created by combustion.</a:t>
            </a:r>
            <a:endParaRPr lang="en-AU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2100" y="4201636"/>
            <a:ext cx="116967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 </a:t>
            </a:r>
            <a:r>
              <a:rPr lang="en-AU" sz="2400" b="1" i="0" dirty="0" smtClean="0">
                <a:solidFill>
                  <a:srgbClr val="78828D"/>
                </a:solidFill>
                <a:effectLst/>
                <a:latin typeface="Arial" panose="020B0604020202020204" pitchFamily="34" charset="0"/>
              </a:rPr>
              <a:t>mixture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is released into the air includes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carbon dioxide,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 </a:t>
            </a:r>
            <a:r>
              <a:rPr lang="en-AU" sz="2400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greenhouse gas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involved in climate change.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Exhaust can also contain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carbon monoxide and nitrogen oxides,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all of which are </a:t>
            </a:r>
            <a:r>
              <a:rPr lang="en-AU" sz="2400" b="1" i="0" dirty="0" smtClean="0">
                <a:solidFill>
                  <a:srgbClr val="78828D"/>
                </a:solidFill>
                <a:effectLst/>
                <a:latin typeface="Arial" panose="020B0604020202020204" pitchFamily="34" charset="0"/>
              </a:rPr>
              <a:t>poisonous gases.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0" name="Picture 2" descr="https://www.educationperfect.com/media/content/Science/1529964385.924321g/1529964385805-2076648317753288-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650" y="1561932"/>
            <a:ext cx="38100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8143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157</Words>
  <Application>Microsoft Office PowerPoint</Application>
  <PresentationFormat>Widescreen</PresentationFormat>
  <Paragraphs>106</Paragraphs>
  <Slides>26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KaTeX_Main</vt:lpstr>
      <vt:lpstr>Office Theme</vt:lpstr>
      <vt:lpstr>Cars of the Future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Cars of the Future</dc:title>
  <dc:creator>Joseph D'cruz</dc:creator>
  <cp:lastModifiedBy>Joseph D'cruz</cp:lastModifiedBy>
  <cp:revision>2</cp:revision>
  <dcterms:created xsi:type="dcterms:W3CDTF">2020-07-13T07:45:54Z</dcterms:created>
  <dcterms:modified xsi:type="dcterms:W3CDTF">2020-07-13T07:52:54Z</dcterms:modified>
</cp:coreProperties>
</file>